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23" r:id="rId2"/>
    <p:sldId id="316" r:id="rId3"/>
    <p:sldId id="317" r:id="rId4"/>
    <p:sldId id="318" r:id="rId5"/>
    <p:sldId id="322" r:id="rId6"/>
    <p:sldId id="31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8506"/>
    <a:srgbClr val="FF0000"/>
    <a:srgbClr val="709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tmp>
</file>

<file path=ppt/media/image11.tmp>
</file>

<file path=ppt/media/image12.png>
</file>

<file path=ppt/media/image2.png>
</file>

<file path=ppt/media/image3.gif>
</file>

<file path=ppt/media/image4.png>
</file>

<file path=ppt/media/image5.jpeg>
</file>

<file path=ppt/media/image6.png>
</file>

<file path=ppt/media/image7.png>
</file>

<file path=ppt/media/image8.png>
</file>

<file path=ppt/media/image9.tmp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92561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8689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97324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1744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11766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63943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27511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99467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2472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733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22855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16259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543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77205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8086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52378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37969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9DD98-EC6F-436C-AC1B-F39CC2DABD49}" type="datetimeFigureOut">
              <a:rPr lang="en-CA" smtClean="0"/>
              <a:t>2017-11-07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04F39-101C-438B-B36C-CB797042D130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051516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GeoffSpielman/Hackathin_Examples" TargetMode="Externa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2D17073-2ECB-43D0-94BA-626A1EAF03E3}"/>
              </a:ext>
            </a:extLst>
          </p:cNvPr>
          <p:cNvSpPr txBox="1">
            <a:spLocks/>
          </p:cNvSpPr>
          <p:nvPr/>
        </p:nvSpPr>
        <p:spPr>
          <a:xfrm>
            <a:off x="1150648" y="-120420"/>
            <a:ext cx="6187436" cy="800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/>
              <a:t>PWM for LED Brightness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A31C74-DC8F-450B-9826-84AC2C756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729" y="814697"/>
            <a:ext cx="9905999" cy="5645576"/>
          </a:xfrm>
        </p:spPr>
        <p:txBody>
          <a:bodyPr/>
          <a:lstStyle/>
          <a:p>
            <a:r>
              <a:rPr lang="en-CA"/>
              <a:t>Analog signals are continuous – can take on any value</a:t>
            </a:r>
          </a:p>
          <a:p>
            <a:r>
              <a:rPr lang="en-CA"/>
              <a:t>Digital signals are discrete – High or Low for Arduino</a:t>
            </a:r>
          </a:p>
          <a:p>
            <a:endParaRPr lang="en-CA"/>
          </a:p>
          <a:p>
            <a:endParaRPr lang="en-CA"/>
          </a:p>
          <a:p>
            <a:endParaRPr lang="en-CA"/>
          </a:p>
          <a:p>
            <a:endParaRPr lang="en-CA"/>
          </a:p>
          <a:p>
            <a:endParaRPr lang="en-CA"/>
          </a:p>
          <a:p>
            <a:endParaRPr lang="en-CA"/>
          </a:p>
          <a:p>
            <a:endParaRPr lang="en-CA"/>
          </a:p>
          <a:p>
            <a:r>
              <a:rPr lang="en-CA"/>
              <a:t>I want my LED brightness to change without swapping out resistors</a:t>
            </a:r>
          </a:p>
        </p:txBody>
      </p:sp>
      <p:pic>
        <p:nvPicPr>
          <p:cNvPr id="4098" name="Picture 2" descr="Image result for analog vs digital signal">
            <a:extLst>
              <a:ext uri="{FF2B5EF4-FFF2-40B4-BE49-F238E27FC236}">
                <a16:creationId xmlns:a16="http://schemas.microsoft.com/office/drawing/2014/main" id="{7CC4ACC0-0BD8-4A37-8428-55E157B43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3962" y="1874849"/>
            <a:ext cx="4721960" cy="3752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2BF5180-805F-46D2-8B68-5CC4AA652DAB}"/>
              </a:ext>
            </a:extLst>
          </p:cNvPr>
          <p:cNvSpPr/>
          <p:nvPr/>
        </p:nvSpPr>
        <p:spPr>
          <a:xfrm>
            <a:off x="1804500" y="5593902"/>
            <a:ext cx="778987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050"/>
              <a:t>Image: http://www.globalspec.com/learnmore/data_acquisition_signal_conditioning/signal_converting/signal_converters</a:t>
            </a:r>
          </a:p>
        </p:txBody>
      </p:sp>
    </p:spTree>
    <p:extLst>
      <p:ext uri="{BB962C8B-B14F-4D97-AF65-F5344CB8AC3E}">
        <p14:creationId xmlns:p14="http://schemas.microsoft.com/office/powerpoint/2010/main" val="1209691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984EB-DEB2-4276-B547-24ADB31D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648" y="-120420"/>
            <a:ext cx="6187436" cy="800551"/>
          </a:xfrm>
        </p:spPr>
        <p:txBody>
          <a:bodyPr>
            <a:normAutofit/>
          </a:bodyPr>
          <a:lstStyle/>
          <a:p>
            <a:r>
              <a:rPr lang="en-CA"/>
              <a:t>PWM for LED Brightness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3356E-7BFD-45B3-A2D9-068116BE4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161" y="771024"/>
            <a:ext cx="9905999" cy="60869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CA"/>
              <a:t>Pulse Width Modulation</a:t>
            </a:r>
          </a:p>
          <a:p>
            <a:pPr>
              <a:lnSpc>
                <a:spcPct val="100000"/>
              </a:lnSpc>
            </a:pPr>
            <a:r>
              <a:rPr lang="en-CA"/>
              <a:t>Provides a value between 0 and 5V</a:t>
            </a:r>
          </a:p>
          <a:p>
            <a:pPr>
              <a:lnSpc>
                <a:spcPct val="100000"/>
              </a:lnSpc>
            </a:pPr>
            <a:r>
              <a:rPr lang="en-CA"/>
              <a:t>Used for LEDs, motors, and more</a:t>
            </a:r>
          </a:p>
          <a:p>
            <a:pPr>
              <a:lnSpc>
                <a:spcPct val="100000"/>
              </a:lnSpc>
            </a:pPr>
            <a:r>
              <a:rPr lang="en-CA"/>
              <a:t>Cycle is called the ‘duty cycle’ – specified by % on</a:t>
            </a:r>
          </a:p>
          <a:p>
            <a:pPr>
              <a:lnSpc>
                <a:spcPct val="100000"/>
              </a:lnSpc>
            </a:pPr>
            <a:r>
              <a:rPr lang="en-CA"/>
              <a:t>You can vary the duty cycle</a:t>
            </a:r>
          </a:p>
          <a:p>
            <a:pPr>
              <a:lnSpc>
                <a:spcPct val="100000"/>
              </a:lnSpc>
            </a:pPr>
            <a:endParaRPr lang="en-CA"/>
          </a:p>
          <a:p>
            <a:pPr>
              <a:lnSpc>
                <a:spcPct val="100000"/>
              </a:lnSpc>
            </a:pPr>
            <a:endParaRPr lang="en-CA"/>
          </a:p>
          <a:p>
            <a:pPr>
              <a:lnSpc>
                <a:spcPct val="100000"/>
              </a:lnSpc>
            </a:pPr>
            <a:r>
              <a:rPr lang="en-CA"/>
              <a:t>Arduino PWM frequency is approximately 975 Hz.</a:t>
            </a:r>
          </a:p>
          <a:p>
            <a:pPr>
              <a:lnSpc>
                <a:spcPct val="100000"/>
              </a:lnSpc>
            </a:pPr>
            <a:endParaRPr lang="en-CA"/>
          </a:p>
          <a:p>
            <a:pPr>
              <a:lnSpc>
                <a:spcPct val="100000"/>
              </a:lnSpc>
            </a:pPr>
            <a:endParaRPr lang="en-CA"/>
          </a:p>
          <a:p>
            <a:pPr>
              <a:lnSpc>
                <a:spcPct val="100000"/>
              </a:lnSpc>
            </a:pPr>
            <a:endParaRPr lang="en-CA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CAF8728-7A16-49E7-BAFD-BC1C1003A43E}"/>
              </a:ext>
            </a:extLst>
          </p:cNvPr>
          <p:cNvGrpSpPr/>
          <p:nvPr/>
        </p:nvGrpSpPr>
        <p:grpSpPr>
          <a:xfrm>
            <a:off x="7622428" y="3374887"/>
            <a:ext cx="4442346" cy="3462925"/>
            <a:chOff x="7549542" y="154840"/>
            <a:chExt cx="4442346" cy="3462925"/>
          </a:xfrm>
        </p:grpSpPr>
        <p:pic>
          <p:nvPicPr>
            <p:cNvPr id="6" name="Picture 2" descr="arduino-leonardo-details">
              <a:extLst>
                <a:ext uri="{FF2B5EF4-FFF2-40B4-BE49-F238E27FC236}">
                  <a16:creationId xmlns:a16="http://schemas.microsoft.com/office/drawing/2014/main" id="{2E518E4A-4DFE-4789-93DE-A49567C0886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70" t="6183" r="7449" b="44826"/>
            <a:stretch/>
          </p:blipFill>
          <p:spPr bwMode="auto">
            <a:xfrm>
              <a:off x="7549542" y="154840"/>
              <a:ext cx="4442346" cy="32413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4E49A1A-1D77-4B64-B308-4C971E30BE89}"/>
                </a:ext>
              </a:extLst>
            </p:cNvPr>
            <p:cNvSpPr/>
            <p:nvPr/>
          </p:nvSpPr>
          <p:spPr>
            <a:xfrm>
              <a:off x="7703700" y="3340766"/>
              <a:ext cx="428818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CA" sz="1200"/>
                <a:t>Image: http://www.keytosmart.com/arduino-leonardo-blinking-led/</a:t>
              </a:r>
              <a:endParaRPr lang="en-CA" sz="1200" dirty="0"/>
            </a:p>
          </p:txBody>
        </p:sp>
      </p:grpSp>
      <p:pic>
        <p:nvPicPr>
          <p:cNvPr id="9" name="Picture 2" descr="arduino-leonardo-details">
            <a:extLst>
              <a:ext uri="{FF2B5EF4-FFF2-40B4-BE49-F238E27FC236}">
                <a16:creationId xmlns:a16="http://schemas.microsoft.com/office/drawing/2014/main" id="{4ADA6E5E-1B3B-46E8-A891-CA3792924A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45" t="7157" r="10773" b="84058"/>
          <a:stretch/>
        </p:blipFill>
        <p:spPr bwMode="auto">
          <a:xfrm>
            <a:off x="623554" y="4755052"/>
            <a:ext cx="6925988" cy="1310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BE044D9A-C411-4E63-A173-828F2BF64A60}"/>
              </a:ext>
            </a:extLst>
          </p:cNvPr>
          <p:cNvGrpSpPr/>
          <p:nvPr/>
        </p:nvGrpSpPr>
        <p:grpSpPr>
          <a:xfrm>
            <a:off x="7654727" y="86060"/>
            <a:ext cx="4429739" cy="3268640"/>
            <a:chOff x="7573469" y="3617765"/>
            <a:chExt cx="4429739" cy="326864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755FEA6-8CCA-4588-A79E-1668F1A6995F}"/>
                </a:ext>
              </a:extLst>
            </p:cNvPr>
            <p:cNvGrpSpPr/>
            <p:nvPr/>
          </p:nvGrpSpPr>
          <p:grpSpPr>
            <a:xfrm>
              <a:off x="7573469" y="3617765"/>
              <a:ext cx="4429739" cy="3268640"/>
              <a:chOff x="7573469" y="3617765"/>
              <a:chExt cx="4429739" cy="3268640"/>
            </a:xfrm>
          </p:grpSpPr>
          <p:pic>
            <p:nvPicPr>
              <p:cNvPr id="1026" name="Picture 2" descr="Image result for how PWM works">
                <a:extLst>
                  <a:ext uri="{FF2B5EF4-FFF2-40B4-BE49-F238E27FC236}">
                    <a16:creationId xmlns:a16="http://schemas.microsoft.com/office/drawing/2014/main" id="{45EF6BDB-2E93-45C4-B06D-80ABBC032BA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73469" y="3617765"/>
                <a:ext cx="4429739" cy="30394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BF7C3E62-69EF-4E5E-AD39-12CFD93C8577}"/>
                  </a:ext>
                </a:extLst>
              </p:cNvPr>
              <p:cNvSpPr/>
              <p:nvPr/>
            </p:nvSpPr>
            <p:spPr>
              <a:xfrm>
                <a:off x="7646355" y="6609406"/>
                <a:ext cx="4320285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CA" sz="1200"/>
                  <a:t>Image: https://learn.sparkfun.com/tutorials/pulse-width-modulation</a:t>
                </a:r>
              </a:p>
            </p:txBody>
          </p:sp>
        </p:grp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DE4558-FEB1-453E-B77C-3EA1A80236A5}"/>
                </a:ext>
              </a:extLst>
            </p:cNvPr>
            <p:cNvCxnSpPr>
              <a:cxnSpLocks/>
            </p:cNvCxnSpPr>
            <p:nvPr/>
          </p:nvCxnSpPr>
          <p:spPr>
            <a:xfrm>
              <a:off x="9335069" y="4312739"/>
              <a:ext cx="0" cy="1726395"/>
            </a:xfrm>
            <a:prstGeom prst="line">
              <a:avLst/>
            </a:prstGeom>
            <a:ln w="28575">
              <a:solidFill>
                <a:srgbClr val="FF0000">
                  <a:alpha val="30196"/>
                </a:srgb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6060FA8-C79B-41A8-949A-7DB0141C7C91}"/>
                </a:ext>
              </a:extLst>
            </p:cNvPr>
            <p:cNvCxnSpPr>
              <a:cxnSpLocks/>
            </p:cNvCxnSpPr>
            <p:nvPr/>
          </p:nvCxnSpPr>
          <p:spPr>
            <a:xfrm>
              <a:off x="10586114" y="4424196"/>
              <a:ext cx="0" cy="1726395"/>
            </a:xfrm>
            <a:prstGeom prst="line">
              <a:avLst/>
            </a:prstGeom>
            <a:ln w="28575">
              <a:solidFill>
                <a:srgbClr val="FF0000">
                  <a:alpha val="30196"/>
                </a:srgb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0A32ED9-0E40-43F9-9132-BB343D70B827}"/>
                </a:ext>
              </a:extLst>
            </p:cNvPr>
            <p:cNvSpPr txBox="1"/>
            <p:nvPr/>
          </p:nvSpPr>
          <p:spPr>
            <a:xfrm>
              <a:off x="9429651" y="4483180"/>
              <a:ext cx="10466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>
                  <a:solidFill>
                    <a:srgbClr val="FF0000"/>
                  </a:solidFill>
                </a:rPr>
                <a:t>1.026 ms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508197C-8FF0-441A-872D-BF69A565BF07}"/>
                </a:ext>
              </a:extLst>
            </p:cNvPr>
            <p:cNvCxnSpPr>
              <a:cxnSpLocks/>
            </p:cNvCxnSpPr>
            <p:nvPr/>
          </p:nvCxnSpPr>
          <p:spPr>
            <a:xfrm>
              <a:off x="10399097" y="4692644"/>
              <a:ext cx="162223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E7628478-F52F-4286-AC11-973836B5A5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45027" y="4681810"/>
              <a:ext cx="184487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32252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E492F-B548-487B-BCAA-435D57369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173" y="956737"/>
            <a:ext cx="9905999" cy="1790250"/>
          </a:xfrm>
        </p:spPr>
        <p:txBody>
          <a:bodyPr/>
          <a:lstStyle/>
          <a:p>
            <a:r>
              <a:rPr lang="en-CA"/>
              <a:t>Arduino microcontroller is very, very fast</a:t>
            </a:r>
          </a:p>
          <a:p>
            <a:r>
              <a:rPr lang="en-CA"/>
              <a:t>Motors, LEDs, and other components are slower – don’t ‘see’ flickering</a:t>
            </a:r>
          </a:p>
          <a:p>
            <a:r>
              <a:rPr lang="en-CA"/>
              <a:t>Instead, they ‘see’ the average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98AA4D-E645-40AF-84A8-4D87049EC7AA}"/>
              </a:ext>
            </a:extLst>
          </p:cNvPr>
          <p:cNvSpPr txBox="1">
            <a:spLocks/>
          </p:cNvSpPr>
          <p:nvPr/>
        </p:nvSpPr>
        <p:spPr>
          <a:xfrm>
            <a:off x="1150648" y="-120420"/>
            <a:ext cx="6187436" cy="800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/>
              <a:t>PWM for LED Brightness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39FF69-A4E6-486D-B38C-9B2EEB1C4E41}"/>
              </a:ext>
            </a:extLst>
          </p:cNvPr>
          <p:cNvSpPr/>
          <p:nvPr/>
        </p:nvSpPr>
        <p:spPr>
          <a:xfrm>
            <a:off x="2678749" y="6479042"/>
            <a:ext cx="3279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/>
              <a:t>Images: http://dlnware.com/dll/How-PWM-Works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E709764-08AD-45CF-9C7E-442D932C6BAA}"/>
              </a:ext>
            </a:extLst>
          </p:cNvPr>
          <p:cNvGrpSpPr/>
          <p:nvPr/>
        </p:nvGrpSpPr>
        <p:grpSpPr>
          <a:xfrm>
            <a:off x="1150648" y="2595192"/>
            <a:ext cx="6724110" cy="1790251"/>
            <a:chOff x="1150649" y="2900767"/>
            <a:chExt cx="6724110" cy="179025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8A93344-AF55-4F20-BDD4-A182D607335F}"/>
                </a:ext>
              </a:extLst>
            </p:cNvPr>
            <p:cNvSpPr/>
            <p:nvPr/>
          </p:nvSpPr>
          <p:spPr>
            <a:xfrm>
              <a:off x="1150649" y="2900767"/>
              <a:ext cx="6724110" cy="179025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2050" name="Picture 2" descr="PWM 61%">
              <a:extLst>
                <a:ext uri="{FF2B5EF4-FFF2-40B4-BE49-F238E27FC236}">
                  <a16:creationId xmlns:a16="http://schemas.microsoft.com/office/drawing/2014/main" id="{08F91599-DC21-49A2-87E0-3CAC6977AB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5883" y="2900768"/>
              <a:ext cx="6490166" cy="16882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14319CE-59ED-4BEE-9F20-8773293806DF}"/>
              </a:ext>
            </a:extLst>
          </p:cNvPr>
          <p:cNvGrpSpPr/>
          <p:nvPr/>
        </p:nvGrpSpPr>
        <p:grpSpPr>
          <a:xfrm>
            <a:off x="1178910" y="4688792"/>
            <a:ext cx="6724110" cy="1790251"/>
            <a:chOff x="3921884" y="4565738"/>
            <a:chExt cx="6724110" cy="179025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B122648-1EB3-4A8D-AB1C-1425B9522612}"/>
                </a:ext>
              </a:extLst>
            </p:cNvPr>
            <p:cNvSpPr/>
            <p:nvPr/>
          </p:nvSpPr>
          <p:spPr>
            <a:xfrm>
              <a:off x="3921884" y="4565738"/>
              <a:ext cx="6724110" cy="179025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2052" name="Picture 4" descr="PWM 30%">
              <a:extLst>
                <a:ext uri="{FF2B5EF4-FFF2-40B4-BE49-F238E27FC236}">
                  <a16:creationId xmlns:a16="http://schemas.microsoft.com/office/drawing/2014/main" id="{34192175-4E93-47D1-95A1-6CDBC2408F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9176" y="4580564"/>
              <a:ext cx="6546690" cy="1760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36826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E492F-B548-487B-BCAA-435D57369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2702" y="881856"/>
            <a:ext cx="9905999" cy="3541714"/>
          </a:xfrm>
        </p:spPr>
        <p:txBody>
          <a:bodyPr/>
          <a:lstStyle/>
          <a:p>
            <a:r>
              <a:rPr lang="en-CA"/>
              <a:t>In my example I increment the duty cycle in steps</a:t>
            </a:r>
          </a:p>
          <a:p>
            <a:r>
              <a:rPr lang="en-CA"/>
              <a:t>analogWrite(pin, value)   </a:t>
            </a:r>
          </a:p>
          <a:p>
            <a:pPr lvl="1"/>
            <a:r>
              <a:rPr lang="en-CA"/>
              <a:t>value must be between 0 and 255, maps to 0 to 5V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98AA4D-E645-40AF-84A8-4D87049EC7AA}"/>
              </a:ext>
            </a:extLst>
          </p:cNvPr>
          <p:cNvSpPr txBox="1">
            <a:spLocks/>
          </p:cNvSpPr>
          <p:nvPr/>
        </p:nvSpPr>
        <p:spPr>
          <a:xfrm>
            <a:off x="1150648" y="-120420"/>
            <a:ext cx="6187436" cy="800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/>
              <a:t>PWM for LED Brightness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B065601-97B3-4651-BCAB-C1A9BA478AA6}"/>
              </a:ext>
            </a:extLst>
          </p:cNvPr>
          <p:cNvGrpSpPr/>
          <p:nvPr/>
        </p:nvGrpSpPr>
        <p:grpSpPr>
          <a:xfrm>
            <a:off x="2247859" y="2460693"/>
            <a:ext cx="7893404" cy="4402803"/>
            <a:chOff x="2288803" y="2392453"/>
            <a:chExt cx="7893404" cy="440280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239FF69-A4E6-486D-B38C-9B2EEB1C4E41}"/>
                </a:ext>
              </a:extLst>
            </p:cNvPr>
            <p:cNvSpPr/>
            <p:nvPr/>
          </p:nvSpPr>
          <p:spPr>
            <a:xfrm>
              <a:off x="2386387" y="5849289"/>
              <a:ext cx="6614311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sz="1100"/>
                <a:t>Image: https://electronics.stackexchange.com/questions/239442/audio-using-pwm-what-is-the-principle-behind-it</a:t>
              </a:r>
            </a:p>
          </p:txBody>
        </p:sp>
        <p:pic>
          <p:nvPicPr>
            <p:cNvPr id="3074" name="Picture 2" descr="enter image description here">
              <a:extLst>
                <a:ext uri="{FF2B5EF4-FFF2-40B4-BE49-F238E27FC236}">
                  <a16:creationId xmlns:a16="http://schemas.microsoft.com/office/drawing/2014/main" id="{13F00B46-953C-431E-B78D-E78024FF74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8803" y="2392453"/>
              <a:ext cx="6657303" cy="3511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BAA1F66-C675-4F30-8ACA-C9B876711AA1}"/>
                </a:ext>
              </a:extLst>
            </p:cNvPr>
            <p:cNvGrpSpPr/>
            <p:nvPr/>
          </p:nvGrpSpPr>
          <p:grpSpPr>
            <a:xfrm>
              <a:off x="9062114" y="2954740"/>
              <a:ext cx="1120093" cy="1248770"/>
              <a:chOff x="9062114" y="2954740"/>
              <a:chExt cx="1120093" cy="1248770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E87B58B-B257-4E69-8DDC-AA1357DDDD47}"/>
                  </a:ext>
                </a:extLst>
              </p:cNvPr>
              <p:cNvSpPr txBox="1"/>
              <p:nvPr/>
            </p:nvSpPr>
            <p:spPr>
              <a:xfrm>
                <a:off x="9062114" y="3248167"/>
                <a:ext cx="112009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/>
                  <a:t>Brightness increment</a:t>
                </a:r>
              </a:p>
            </p:txBody>
          </p: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1D3A6DF9-C6AC-408F-9CFF-B7605303A7A7}"/>
                  </a:ext>
                </a:extLst>
              </p:cNvPr>
              <p:cNvCxnSpPr/>
              <p:nvPr/>
            </p:nvCxnSpPr>
            <p:spPr>
              <a:xfrm flipV="1">
                <a:off x="9451074" y="2954740"/>
                <a:ext cx="0" cy="341194"/>
              </a:xfrm>
              <a:prstGeom prst="straightConnector1">
                <a:avLst/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0C18615F-59E3-426C-853C-4AD47E17A9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51074" y="3894498"/>
                <a:ext cx="0" cy="309012"/>
              </a:xfrm>
              <a:prstGeom prst="straightConnector1">
                <a:avLst/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7763CA4-45AF-4ADF-A20A-A9D24E2DC2D6}"/>
                </a:ext>
              </a:extLst>
            </p:cNvPr>
            <p:cNvGrpSpPr/>
            <p:nvPr/>
          </p:nvGrpSpPr>
          <p:grpSpPr>
            <a:xfrm>
              <a:off x="5418161" y="6062412"/>
              <a:ext cx="1535373" cy="646331"/>
              <a:chOff x="5527343" y="6089707"/>
              <a:chExt cx="1535373" cy="646331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B837E16-69EE-4BFC-B5B8-CDF67AF62684}"/>
                  </a:ext>
                </a:extLst>
              </p:cNvPr>
              <p:cNvSpPr txBox="1"/>
              <p:nvPr/>
            </p:nvSpPr>
            <p:spPr>
              <a:xfrm>
                <a:off x="5760330" y="6089707"/>
                <a:ext cx="110449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/>
                  <a:t>Increment delay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F507CD66-E208-4B6D-A96C-EC71991B52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28346" y="6465019"/>
                <a:ext cx="334370" cy="0"/>
              </a:xfrm>
              <a:prstGeom prst="straightConnector1">
                <a:avLst/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82548591-359B-4AE9-A285-A716C2ED777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527343" y="6431766"/>
                <a:ext cx="369468" cy="0"/>
              </a:xfrm>
              <a:prstGeom prst="straightConnector1">
                <a:avLst/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F5755EA-0E14-494C-A090-1BE732D127B2}"/>
                </a:ext>
              </a:extLst>
            </p:cNvPr>
            <p:cNvCxnSpPr>
              <a:cxnSpLocks/>
            </p:cNvCxnSpPr>
            <p:nvPr/>
          </p:nvCxnSpPr>
          <p:spPr>
            <a:xfrm>
              <a:off x="7076364" y="4203510"/>
              <a:ext cx="0" cy="2292824"/>
            </a:xfrm>
            <a:prstGeom prst="line">
              <a:avLst/>
            </a:prstGeom>
            <a:ln w="38100">
              <a:solidFill>
                <a:srgbClr val="E18506">
                  <a:alpha val="60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BE67BF5-2AA7-4D89-AEAF-96642971974F}"/>
                </a:ext>
              </a:extLst>
            </p:cNvPr>
            <p:cNvSpPr txBox="1"/>
            <p:nvPr/>
          </p:nvSpPr>
          <p:spPr>
            <a:xfrm>
              <a:off x="7076364" y="6148925"/>
              <a:ext cx="12482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>
                  <a:solidFill>
                    <a:schemeClr val="accent2">
                      <a:lumMod val="75000"/>
                    </a:schemeClr>
                  </a:solidFill>
                </a:rPr>
                <a:t>Time of last increment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8733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Screen Clipping">
            <a:extLst>
              <a:ext uri="{FF2B5EF4-FFF2-40B4-BE49-F238E27FC236}">
                <a16:creationId xmlns:a16="http://schemas.microsoft.com/office/drawing/2014/main" id="{3AF4EAE2-CFDC-411A-A0A9-A6BB3DBCAE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47"/>
          <a:stretch/>
        </p:blipFill>
        <p:spPr>
          <a:xfrm>
            <a:off x="1942571" y="995801"/>
            <a:ext cx="7612588" cy="2380054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E98AA4D-E645-40AF-84A8-4D87049EC7AA}"/>
              </a:ext>
            </a:extLst>
          </p:cNvPr>
          <p:cNvSpPr txBox="1">
            <a:spLocks/>
          </p:cNvSpPr>
          <p:nvPr/>
        </p:nvSpPr>
        <p:spPr>
          <a:xfrm>
            <a:off x="1150648" y="-120420"/>
            <a:ext cx="6187436" cy="800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/>
              <a:t>Example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4A1DF1C-E0D0-415F-8B71-E2CDF4EF512D}"/>
              </a:ext>
            </a:extLst>
          </p:cNvPr>
          <p:cNvSpPr/>
          <p:nvPr/>
        </p:nvSpPr>
        <p:spPr>
          <a:xfrm>
            <a:off x="1007066" y="2356137"/>
            <a:ext cx="866633" cy="61415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EE2B28A-52BE-4479-914D-C3F803EECF06}"/>
              </a:ext>
            </a:extLst>
          </p:cNvPr>
          <p:cNvGrpSpPr/>
          <p:nvPr/>
        </p:nvGrpSpPr>
        <p:grpSpPr>
          <a:xfrm>
            <a:off x="970747" y="3477338"/>
            <a:ext cx="3036627" cy="3266974"/>
            <a:chOff x="4408227" y="3560645"/>
            <a:chExt cx="3036627" cy="3266974"/>
          </a:xfrm>
        </p:grpSpPr>
        <p:pic>
          <p:nvPicPr>
            <p:cNvPr id="5" name="Picture 4" descr="PWM_For_LEDs | Arduino 1.6.6">
              <a:extLst>
                <a:ext uri="{FF2B5EF4-FFF2-40B4-BE49-F238E27FC236}">
                  <a16:creationId xmlns:a16="http://schemas.microsoft.com/office/drawing/2014/main" id="{6D22E359-6FE6-4911-968C-42E3D552A3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9" t="9717" r="79451" b="41358"/>
            <a:stretch/>
          </p:blipFill>
          <p:spPr>
            <a:xfrm>
              <a:off x="5011115" y="3560645"/>
              <a:ext cx="2433739" cy="3266974"/>
            </a:xfrm>
            <a:prstGeom prst="rect">
              <a:avLst/>
            </a:prstGeom>
          </p:spPr>
        </p:pic>
        <p:sp>
          <p:nvSpPr>
            <p:cNvPr id="8" name="Left Brace 7">
              <a:extLst>
                <a:ext uri="{FF2B5EF4-FFF2-40B4-BE49-F238E27FC236}">
                  <a16:creationId xmlns:a16="http://schemas.microsoft.com/office/drawing/2014/main" id="{D4EB2232-7190-4DDF-8C08-E4F00B9D7796}"/>
                </a:ext>
              </a:extLst>
            </p:cNvPr>
            <p:cNvSpPr/>
            <p:nvPr/>
          </p:nvSpPr>
          <p:spPr>
            <a:xfrm>
              <a:off x="4653887" y="4210334"/>
              <a:ext cx="286603" cy="511791"/>
            </a:xfrm>
            <a:prstGeom prst="leftBrac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A46D401-592C-4229-9F7A-046E3383A1FD}"/>
                </a:ext>
              </a:extLst>
            </p:cNvPr>
            <p:cNvCxnSpPr/>
            <p:nvPr/>
          </p:nvCxnSpPr>
          <p:spPr>
            <a:xfrm>
              <a:off x="4408227" y="6585045"/>
              <a:ext cx="532263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9D87C82-E17C-4072-9DE1-7B329AE2C032}"/>
              </a:ext>
            </a:extLst>
          </p:cNvPr>
          <p:cNvSpPr/>
          <p:nvPr/>
        </p:nvSpPr>
        <p:spPr>
          <a:xfrm>
            <a:off x="4549409" y="5902673"/>
            <a:ext cx="546816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900"/>
              <a:t>Image: https://electronics.stackexchange.com/questions/239442/audio-using-pwm-what-is-the-principle-behind-it</a:t>
            </a:r>
          </a:p>
        </p:txBody>
      </p:sp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F254CF18-86AE-4A51-A957-9E9E3A780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731" y="3477338"/>
            <a:ext cx="5615065" cy="251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0D5992D7-530B-4124-8A90-D5E46DEDF67D}"/>
              </a:ext>
            </a:extLst>
          </p:cNvPr>
          <p:cNvGrpSpPr/>
          <p:nvPr/>
        </p:nvGrpSpPr>
        <p:grpSpPr>
          <a:xfrm>
            <a:off x="10063796" y="3936300"/>
            <a:ext cx="2012742" cy="893244"/>
            <a:chOff x="9062114" y="2954740"/>
            <a:chExt cx="2824813" cy="124877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9E2999-1EBD-4B45-8C33-EF43485B3B06}"/>
                </a:ext>
              </a:extLst>
            </p:cNvPr>
            <p:cNvSpPr txBox="1"/>
            <p:nvPr/>
          </p:nvSpPr>
          <p:spPr>
            <a:xfrm>
              <a:off x="9062114" y="3325866"/>
              <a:ext cx="2824813" cy="430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/>
                <a:t>ledBrightnessIncrement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6B9C7210-AAFB-4CE1-A97E-93972048E7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51075" y="2954740"/>
              <a:ext cx="0" cy="371126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B76EDEF2-4B2A-4F45-858A-51890C9F7E3B}"/>
                </a:ext>
              </a:extLst>
            </p:cNvPr>
            <p:cNvCxnSpPr>
              <a:cxnSpLocks/>
            </p:cNvCxnSpPr>
            <p:nvPr/>
          </p:nvCxnSpPr>
          <p:spPr>
            <a:xfrm>
              <a:off x="9451075" y="3852999"/>
              <a:ext cx="0" cy="350511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F346965-A136-4514-8C64-8BF16E2D40DE}"/>
              </a:ext>
            </a:extLst>
          </p:cNvPr>
          <p:cNvGrpSpPr/>
          <p:nvPr/>
        </p:nvGrpSpPr>
        <p:grpSpPr>
          <a:xfrm>
            <a:off x="7020237" y="6073208"/>
            <a:ext cx="1564423" cy="523220"/>
            <a:chOff x="5460880" y="6010941"/>
            <a:chExt cx="2195615" cy="73147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1DF160-9A64-4053-BA94-252D88AE368B}"/>
                </a:ext>
              </a:extLst>
            </p:cNvPr>
            <p:cNvSpPr txBox="1"/>
            <p:nvPr/>
          </p:nvSpPr>
          <p:spPr>
            <a:xfrm>
              <a:off x="5584676" y="6010941"/>
              <a:ext cx="2055274" cy="731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1400"/>
                <a:t>LED_INCREMENT_DELAY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B641BAFC-C2B1-4E02-BB2F-9EB99C35C0CB}"/>
                </a:ext>
              </a:extLst>
            </p:cNvPr>
            <p:cNvCxnSpPr>
              <a:cxnSpLocks/>
            </p:cNvCxnSpPr>
            <p:nvPr/>
          </p:nvCxnSpPr>
          <p:spPr>
            <a:xfrm>
              <a:off x="7322125" y="6509277"/>
              <a:ext cx="334370" cy="0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3F1D70-F21E-4C04-B541-8C5AEF60F8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60880" y="6509277"/>
              <a:ext cx="369468" cy="0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39126C9-8C53-412B-8684-292C6F10270E}"/>
              </a:ext>
            </a:extLst>
          </p:cNvPr>
          <p:cNvCxnSpPr>
            <a:cxnSpLocks/>
          </p:cNvCxnSpPr>
          <p:nvPr/>
        </p:nvCxnSpPr>
        <p:spPr>
          <a:xfrm>
            <a:off x="8465537" y="4778678"/>
            <a:ext cx="195541" cy="1556140"/>
          </a:xfrm>
          <a:prstGeom prst="line">
            <a:avLst/>
          </a:prstGeom>
          <a:ln w="38100">
            <a:solidFill>
              <a:srgbClr val="E18506">
                <a:alpha val="6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38E8941-D300-41A2-ADF4-A7691EA06231}"/>
              </a:ext>
            </a:extLst>
          </p:cNvPr>
          <p:cNvSpPr txBox="1"/>
          <p:nvPr/>
        </p:nvSpPr>
        <p:spPr>
          <a:xfrm>
            <a:off x="8522984" y="6180929"/>
            <a:ext cx="1679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>
                <a:solidFill>
                  <a:schemeClr val="accent2">
                    <a:lumMod val="75000"/>
                  </a:schemeClr>
                </a:solidFill>
              </a:rPr>
              <a:t>lastIncrementTime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6598D83-1415-446C-BB67-77355162BA21}"/>
              </a:ext>
            </a:extLst>
          </p:cNvPr>
          <p:cNvSpPr/>
          <p:nvPr/>
        </p:nvSpPr>
        <p:spPr>
          <a:xfrm>
            <a:off x="887202" y="604429"/>
            <a:ext cx="93999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>
                <a:hlinkClick r:id="rId5"/>
              </a:rPr>
              <a:t>https://github.com/GeoffSpielman/Hackathin_Examples</a:t>
            </a:r>
            <a:r>
              <a:rPr lang="en-CA"/>
              <a:t> or search GitHub for ‘Hackathin_Examples’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FE7DA2-B568-42F0-9A86-B4FE7AA6F0F6}"/>
              </a:ext>
            </a:extLst>
          </p:cNvPr>
          <p:cNvSpPr txBox="1"/>
          <p:nvPr/>
        </p:nvSpPr>
        <p:spPr>
          <a:xfrm>
            <a:off x="4152013" y="5186787"/>
            <a:ext cx="1679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>
                <a:solidFill>
                  <a:sysClr val="windowText" lastClr="000000"/>
                </a:solidFill>
              </a:rPr>
              <a:t>(ledBrightness)</a:t>
            </a:r>
          </a:p>
        </p:txBody>
      </p:sp>
    </p:spTree>
    <p:extLst>
      <p:ext uri="{BB962C8B-B14F-4D97-AF65-F5344CB8AC3E}">
        <p14:creationId xmlns:p14="http://schemas.microsoft.com/office/powerpoint/2010/main" val="1333326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creen Clipping">
            <a:extLst>
              <a:ext uri="{FF2B5EF4-FFF2-40B4-BE49-F238E27FC236}">
                <a16:creationId xmlns:a16="http://schemas.microsoft.com/office/drawing/2014/main" id="{EE7BDE10-8D40-406F-982B-32D8A950E3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62" y="496297"/>
            <a:ext cx="7217910" cy="636170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6A8BC06-E0F5-4FE7-B531-0B76A18FFA72}"/>
              </a:ext>
            </a:extLst>
          </p:cNvPr>
          <p:cNvCxnSpPr>
            <a:cxnSpLocks/>
          </p:cNvCxnSpPr>
          <p:nvPr/>
        </p:nvCxnSpPr>
        <p:spPr>
          <a:xfrm>
            <a:off x="484496" y="2831800"/>
            <a:ext cx="35858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Left Brace 13">
            <a:extLst>
              <a:ext uri="{FF2B5EF4-FFF2-40B4-BE49-F238E27FC236}">
                <a16:creationId xmlns:a16="http://schemas.microsoft.com/office/drawing/2014/main" id="{9FA523EA-1A77-4D4A-9AE1-E05C7AC957B7}"/>
              </a:ext>
            </a:extLst>
          </p:cNvPr>
          <p:cNvSpPr/>
          <p:nvPr/>
        </p:nvSpPr>
        <p:spPr>
          <a:xfrm>
            <a:off x="556477" y="4103190"/>
            <a:ext cx="286603" cy="2475031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8E12826C-8FE6-464D-9CB6-9435D1EF1B26}"/>
              </a:ext>
            </a:extLst>
          </p:cNvPr>
          <p:cNvSpPr txBox="1">
            <a:spLocks/>
          </p:cNvSpPr>
          <p:nvPr/>
        </p:nvSpPr>
        <p:spPr>
          <a:xfrm>
            <a:off x="1150648" y="-120420"/>
            <a:ext cx="6187436" cy="800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/>
              <a:t>Example</a:t>
            </a:r>
          </a:p>
        </p:txBody>
      </p:sp>
      <p:pic>
        <p:nvPicPr>
          <p:cNvPr id="3" name="LED_PWM_Compressed">
            <a:hlinkClick r:id="" action="ppaction://media"/>
            <a:extLst>
              <a:ext uri="{FF2B5EF4-FFF2-40B4-BE49-F238E27FC236}">
                <a16:creationId xmlns:a16="http://schemas.microsoft.com/office/drawing/2014/main" id="{CBC082AD-4871-4428-99D0-9500D7FEE5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20954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840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1191</TotalTime>
  <Words>286</Words>
  <Application>Microsoft Office PowerPoint</Application>
  <PresentationFormat>Widescreen</PresentationFormat>
  <Paragraphs>46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Tw Cen MT</vt:lpstr>
      <vt:lpstr>Circuit</vt:lpstr>
      <vt:lpstr>PowerPoint Presentation</vt:lpstr>
      <vt:lpstr>PWM for LED Brightness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Geoffrey Spielman</dc:creator>
  <cp:lastModifiedBy>Geoff Spielman</cp:lastModifiedBy>
  <cp:revision>322</cp:revision>
  <dcterms:created xsi:type="dcterms:W3CDTF">2017-10-15T22:37:51Z</dcterms:created>
  <dcterms:modified xsi:type="dcterms:W3CDTF">2017-11-08T05:04:09Z</dcterms:modified>
</cp:coreProperties>
</file>

<file path=docProps/thumbnail.jpeg>
</file>